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1"/>
  </p:notesMasterIdLst>
  <p:sldIdLst>
    <p:sldId id="256" r:id="rId2"/>
    <p:sldId id="257" r:id="rId3"/>
    <p:sldId id="403" r:id="rId4"/>
    <p:sldId id="340" r:id="rId5"/>
    <p:sldId id="341" r:id="rId6"/>
    <p:sldId id="417" r:id="rId7"/>
    <p:sldId id="418" r:id="rId8"/>
    <p:sldId id="411" r:id="rId9"/>
    <p:sldId id="342" r:id="rId10"/>
    <p:sldId id="362" r:id="rId11"/>
    <p:sldId id="414" r:id="rId12"/>
    <p:sldId id="409" r:id="rId13"/>
    <p:sldId id="363" r:id="rId14"/>
    <p:sldId id="364" r:id="rId15"/>
    <p:sldId id="410" r:id="rId16"/>
    <p:sldId id="416" r:id="rId17"/>
    <p:sldId id="421" r:id="rId18"/>
    <p:sldId id="413" r:id="rId19"/>
    <p:sldId id="420" r:id="rId20"/>
    <p:sldId id="365" r:id="rId21"/>
    <p:sldId id="366" r:id="rId22"/>
    <p:sldId id="428" r:id="rId23"/>
    <p:sldId id="394" r:id="rId24"/>
    <p:sldId id="395" r:id="rId25"/>
    <p:sldId id="391" r:id="rId26"/>
    <p:sldId id="392" r:id="rId27"/>
    <p:sldId id="393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23" r:id="rId36"/>
    <p:sldId id="422" r:id="rId37"/>
    <p:sldId id="426" r:id="rId38"/>
    <p:sldId id="427" r:id="rId39"/>
    <p:sldId id="42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E645-2F72-45B0-A58C-CC71F79A11F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F178-BA89-4599-A57A-FFAB34E78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13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emf"/><Relationship Id="rId2" Type="http://schemas.openxmlformats.org/officeDocument/2006/relationships/tags" Target="../tags/tag2.xml"/><Relationship Id="rId16" Type="http://schemas.openxmlformats.org/officeDocument/2006/relationships/image" Target="../media/image6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– Telemetry Systems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419100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Anish</a:t>
            </a:r>
          </a:p>
          <a:p>
            <a:r>
              <a:rPr lang="en-US" dirty="0"/>
              <a:t>	</a:t>
            </a:r>
            <a:r>
              <a:rPr lang="en-US" dirty="0" smtClean="0"/>
              <a:t>….. Hydro-Informatics Expert</a:t>
            </a:r>
          </a:p>
          <a:p>
            <a:r>
              <a:rPr lang="en-US" dirty="0"/>
              <a:t>	</a:t>
            </a:r>
            <a:r>
              <a:rPr lang="en-US" dirty="0" smtClean="0"/>
              <a:t>	The World Bank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Satellite-based solutions: INSAT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Operated by the government of India to provide support to real-time environmental monitoring </a:t>
            </a:r>
          </a:p>
          <a:p>
            <a:pPr lvl="1"/>
            <a:r>
              <a:rPr lang="en-US" dirty="0"/>
              <a:t>Well suited for remote hydrometric data collection as well as data sharing.  Data sharing is implicit in the method that INSAT employs to collect and relay data </a:t>
            </a:r>
          </a:p>
          <a:p>
            <a:pPr lvl="2"/>
            <a:r>
              <a:rPr lang="en-US" dirty="0"/>
              <a:t>Anyone in view of the satellite can collect all hydrometric data, including data collected by IMD and CWC, who recently </a:t>
            </a:r>
            <a:r>
              <a:rPr lang="en-US" dirty="0" smtClean="0"/>
              <a:t>have modernized </a:t>
            </a:r>
            <a:r>
              <a:rPr lang="en-US" dirty="0"/>
              <a:t>their networks with capabilities of real-time data collection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INSAT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6128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Satellite-based solutions: INSAT</a:t>
            </a:r>
          </a:p>
        </p:txBody>
      </p:sp>
      <p:pic>
        <p:nvPicPr>
          <p:cNvPr id="4" name="Picture 6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610" y="4343400"/>
            <a:ext cx="2133600" cy="2514600"/>
          </a:xfrm>
          <a:noFill/>
          <a:ln>
            <a:miter lim="800000"/>
            <a:headEnd/>
            <a:tailEnd/>
          </a:ln>
        </p:spPr>
      </p:pic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02048921"/>
              </p:ext>
            </p:extLst>
          </p:nvPr>
        </p:nvGraphicFramePr>
        <p:xfrm>
          <a:off x="2089045" y="1478973"/>
          <a:ext cx="990600" cy="923925"/>
        </p:xfrm>
        <a:graphic>
          <a:graphicData uri="http://schemas.openxmlformats.org/presentationml/2006/ole">
            <p:oleObj spid="_x0000_s5239" name="Photo Editor Photo" r:id="rId4" imgW="990738" imgH="923810" progId="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69175" y="45720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000" b="1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0148934"/>
              </p:ext>
            </p:extLst>
          </p:nvPr>
        </p:nvGraphicFramePr>
        <p:xfrm>
          <a:off x="4279970" y="1790700"/>
          <a:ext cx="1089991" cy="1284457"/>
        </p:xfrm>
        <a:graphic>
          <a:graphicData uri="http://schemas.openxmlformats.org/presentationml/2006/ole">
            <p:oleObj spid="_x0000_s5240" name="Photo Editor Photo" r:id="rId5" imgW="895238" imgH="1190476" progId="">
              <p:embed/>
            </p:oleObj>
          </a:graphicData>
        </a:graphic>
      </p:graphicFrame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121209" y="1790699"/>
            <a:ext cx="1066800" cy="2384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V="1">
            <a:off x="2054409" y="2426000"/>
            <a:ext cx="383991" cy="1765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871827" y="2029125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000" b="1" dirty="0">
                <a:latin typeface="Arial" charset="0"/>
              </a:rPr>
              <a:t>Data Transmission through satellite</a:t>
            </a: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6626409" y="1524000"/>
            <a:ext cx="1287145" cy="838835"/>
          </a:xfrm>
          <a:prstGeom prst="flowChartInternalStorage">
            <a:avLst/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55933" tIns="27967" rIns="55933" bIns="27967" anchor="ctr"/>
          <a:lstStyle/>
          <a:p>
            <a:pPr algn="ctr"/>
            <a:r>
              <a:rPr lang="en-US" altLang="zh-CN" sz="1200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Raw</a:t>
            </a:r>
          </a:p>
          <a:p>
            <a:pPr algn="ctr"/>
            <a:r>
              <a:rPr lang="en-US" altLang="zh-CN" sz="1200" b="1" dirty="0" smtClean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Data Module</a:t>
            </a:r>
            <a:endParaRPr lang="en-US" dirty="0"/>
          </a:p>
        </p:txBody>
      </p:sp>
      <p:sp>
        <p:nvSpPr>
          <p:cNvPr id="12" name="AutoShape 43"/>
          <p:cNvSpPr>
            <a:spLocks noChangeArrowheads="1"/>
          </p:cNvSpPr>
          <p:nvPr/>
        </p:nvSpPr>
        <p:spPr bwMode="auto">
          <a:xfrm>
            <a:off x="7678420" y="2933700"/>
            <a:ext cx="1389380" cy="720725"/>
          </a:xfrm>
          <a:prstGeom prst="flowChartPredefinedProcess">
            <a:avLst/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39959" tIns="19979" rIns="39959" bIns="19979" anchor="ctr"/>
          <a:lstStyle/>
          <a:p>
            <a:pPr algn="ctr"/>
            <a:r>
              <a:rPr lang="en-US" altLang="zh-CN" sz="1200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Data </a:t>
            </a:r>
            <a:br>
              <a:rPr lang="en-US" altLang="zh-CN" sz="1200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</a:br>
            <a:r>
              <a:rPr lang="en-US" altLang="zh-CN" sz="1200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Decoding</a:t>
            </a:r>
            <a:br>
              <a:rPr lang="en-US" altLang="zh-CN" sz="1200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</a:br>
            <a:r>
              <a:rPr lang="en-US" altLang="zh-CN" sz="1200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 Module</a:t>
            </a:r>
            <a:endParaRPr lang="en-US" dirty="0"/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1521009" y="2209800"/>
            <a:ext cx="4924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 eaLnBrk="1" hangingPunct="1"/>
            <a:r>
              <a:rPr lang="en-US" sz="1000" b="1" dirty="0">
                <a:latin typeface="Arial" charset="0"/>
              </a:rPr>
              <a:t>Data Transmission </a:t>
            </a:r>
            <a:r>
              <a:rPr lang="en-US" sz="1000" b="1" dirty="0" smtClean="0">
                <a:latin typeface="Arial" charset="0"/>
              </a:rPr>
              <a:t>from Remote Stations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5407209" y="1981200"/>
            <a:ext cx="1066800" cy="246362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998009" y="2209800"/>
            <a:ext cx="9144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16" name="Group 15"/>
          <p:cNvGrpSpPr/>
          <p:nvPr/>
        </p:nvGrpSpPr>
        <p:grpSpPr>
          <a:xfrm>
            <a:off x="5154793" y="4278625"/>
            <a:ext cx="1828800" cy="831224"/>
            <a:chOff x="6705600" y="4343400"/>
            <a:chExt cx="1828800" cy="831224"/>
          </a:xfrm>
        </p:grpSpPr>
        <p:graphicFrame>
          <p:nvGraphicFramePr>
            <p:cNvPr id="17" name="Object 50"/>
            <p:cNvGraphicFramePr>
              <a:graphicFrameLocks noChangeAspect="1"/>
            </p:cNvGraphicFramePr>
            <p:nvPr/>
          </p:nvGraphicFramePr>
          <p:xfrm>
            <a:off x="7467600" y="4419600"/>
            <a:ext cx="1066800" cy="755024"/>
          </p:xfrm>
          <a:graphic>
            <a:graphicData uri="http://schemas.openxmlformats.org/presentationml/2006/ole">
              <p:oleObj spid="_x0000_s5241" r:id="rId6" imgW="1333333" imgH="942857" progId="">
                <p:embed/>
              </p:oleObj>
            </a:graphicData>
          </a:graphic>
        </p:graphicFrame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6705600" y="4343400"/>
              <a:ext cx="10033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00" b="1" dirty="0" smtClean="0">
                  <a:latin typeface="Arial" charset="0"/>
                </a:rPr>
                <a:t>DAS Server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86331" y="5186317"/>
            <a:ext cx="1641522" cy="1219200"/>
            <a:chOff x="6934200" y="5486400"/>
            <a:chExt cx="1641522" cy="1219200"/>
          </a:xfrm>
        </p:grpSpPr>
        <p:graphicFrame>
          <p:nvGraphicFramePr>
            <p:cNvPr id="20" name="Object 51"/>
            <p:cNvGraphicFramePr>
              <a:graphicFrameLocks noChangeAspect="1"/>
            </p:cNvGraphicFramePr>
            <p:nvPr/>
          </p:nvGraphicFramePr>
          <p:xfrm>
            <a:off x="7391400" y="5867400"/>
            <a:ext cx="1184322" cy="838200"/>
          </p:xfrm>
          <a:graphic>
            <a:graphicData uri="http://schemas.openxmlformats.org/presentationml/2006/ole">
              <p:oleObj spid="_x0000_s5242" r:id="rId7" imgW="1333333" imgH="942857" progId="">
                <p:embed/>
              </p:oleObj>
            </a:graphicData>
          </a:graphic>
        </p:graphicFrame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6934200" y="5486400"/>
              <a:ext cx="10033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00" b="1" dirty="0" smtClean="0">
                  <a:latin typeface="Arial" charset="0"/>
                </a:rPr>
                <a:t>Database / Backup Server</a:t>
              </a:r>
            </a:p>
            <a:p>
              <a:pPr algn="ctr" eaLnBrk="1" hangingPunct="1"/>
              <a:endParaRPr lang="en-US" sz="1000" b="1" dirty="0">
                <a:latin typeface="Arial" charset="0"/>
              </a:endParaRPr>
            </a:p>
          </p:txBody>
        </p:sp>
      </p:grpSp>
      <p:sp>
        <p:nvSpPr>
          <p:cNvPr id="22" name="AutoShape 60"/>
          <p:cNvSpPr>
            <a:spLocks noChangeArrowheads="1"/>
          </p:cNvSpPr>
          <p:nvPr/>
        </p:nvSpPr>
        <p:spPr bwMode="auto">
          <a:xfrm>
            <a:off x="4824966" y="4014271"/>
            <a:ext cx="2514600" cy="2590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7339565" y="3657600"/>
            <a:ext cx="1459627" cy="685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>
            <a:off x="6706081" y="5115970"/>
            <a:ext cx="76201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4188009" y="3226389"/>
            <a:ext cx="138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000" b="1" dirty="0" smtClean="0">
                <a:latin typeface="Arial" charset="0"/>
              </a:rPr>
              <a:t>Earth Receiving Station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INSAT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5820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22" grpId="0" animBg="1"/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Satellite-based solutions: INSAT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INSAT Communication</a:t>
            </a:r>
            <a:endParaRPr lang="en-US" sz="4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48" y="1158820"/>
            <a:ext cx="7524169" cy="56431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132837" y="3416338"/>
            <a:ext cx="457200" cy="15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77000" y="25908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10400" y="4381183"/>
            <a:ext cx="5783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4800600"/>
            <a:ext cx="654586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51"/>
          <a:stretch/>
        </p:blipFill>
        <p:spPr>
          <a:xfrm>
            <a:off x="1213431" y="1295400"/>
            <a:ext cx="3282369" cy="35339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087" y="4920734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Dish on Rooftop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6274" y="2139052"/>
            <a:ext cx="171994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Data </a:t>
            </a:r>
            <a:b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</a:br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Decoding</a:t>
            </a:r>
            <a:b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</a:br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 Module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74931" y="2739014"/>
            <a:ext cx="1301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Raw</a:t>
            </a:r>
          </a:p>
          <a:p>
            <a:pPr algn="ctr"/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Data Module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10819" y="4058017"/>
            <a:ext cx="1301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DAS Server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504" y="5048071"/>
            <a:ext cx="152349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Database and backup Server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51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Advantages/Disadvantages of INSAT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One of the great advantages of INSAT is that communication is possible from virtually anywhere in India</a:t>
            </a:r>
          </a:p>
          <a:p>
            <a:pPr lvl="1"/>
            <a:r>
              <a:rPr lang="en-US" dirty="0"/>
              <a:t>Satellite is not affected by local weather events that can often disrupt terrestrial-based communications, such as GSM/GPRS. </a:t>
            </a:r>
          </a:p>
          <a:p>
            <a:pPr lvl="1"/>
            <a:r>
              <a:rPr lang="en-US" dirty="0"/>
              <a:t>High reliability and implicit data sharing</a:t>
            </a:r>
          </a:p>
          <a:p>
            <a:pPr lvl="1"/>
            <a:r>
              <a:rPr lang="en-US" dirty="0"/>
              <a:t>Operates on very low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Low running cost</a:t>
            </a:r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WPC clearances and Licenses fee required</a:t>
            </a:r>
            <a:endParaRPr lang="en-US" dirty="0"/>
          </a:p>
          <a:p>
            <a:pPr lvl="1"/>
            <a:r>
              <a:rPr lang="en-US" dirty="0"/>
              <a:t>One way communication</a:t>
            </a:r>
          </a:p>
          <a:p>
            <a:pPr lvl="1"/>
            <a:r>
              <a:rPr lang="en-US" dirty="0"/>
              <a:t>Radios are more </a:t>
            </a:r>
            <a:r>
              <a:rPr lang="en-US" dirty="0" smtClean="0"/>
              <a:t>expensive than GSM</a:t>
            </a:r>
            <a:endParaRPr lang="en-US" dirty="0"/>
          </a:p>
          <a:p>
            <a:pPr lvl="1"/>
            <a:r>
              <a:rPr lang="en-US" dirty="0"/>
              <a:t>Requires a ground station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INSAT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1214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Satellite-based solutions: VSAT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Privatively owned companies </a:t>
            </a:r>
          </a:p>
          <a:p>
            <a:pPr lvl="1"/>
            <a:r>
              <a:rPr lang="en-US" dirty="0"/>
              <a:t>Bi-directional communication</a:t>
            </a:r>
          </a:p>
          <a:p>
            <a:pPr lvl="1"/>
            <a:r>
              <a:rPr lang="en-US" dirty="0"/>
              <a:t>Complete Internet Solution (through satellite) </a:t>
            </a:r>
          </a:p>
          <a:p>
            <a:pPr lvl="1"/>
            <a:r>
              <a:rPr lang="en-US" dirty="0"/>
              <a:t>Direct communication, though in some cases ground hops may </a:t>
            </a:r>
            <a:r>
              <a:rPr lang="en-US" dirty="0" smtClean="0"/>
              <a:t>exist</a:t>
            </a:r>
            <a:endParaRPr lang="en-US" dirty="0"/>
          </a:p>
          <a:p>
            <a:pPr lvl="1"/>
            <a:r>
              <a:rPr lang="en-US" dirty="0"/>
              <a:t>Well suited for SCADA, which requires bi-directional communication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VSAT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5878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Satellite-based solutions: VSAT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7421696" cy="430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VSAT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6498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 descr="C:\Users\Anish\Desktop\Selected fotos\VSAT\SAM_1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80" y="2590800"/>
            <a:ext cx="2327631" cy="1829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Satellite-based solutions: VSAT</a:t>
            </a:r>
          </a:p>
        </p:txBody>
      </p:sp>
      <p:pic>
        <p:nvPicPr>
          <p:cNvPr id="6146" name="Picture 2" descr="C:\Users\Anish\Desktop\Selected fotos\VSAT\SAM_1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529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3100744"/>
              </p:ext>
            </p:extLst>
          </p:nvPr>
        </p:nvGraphicFramePr>
        <p:xfrm>
          <a:off x="5029200" y="1447800"/>
          <a:ext cx="990600" cy="923925"/>
        </p:xfrm>
        <a:graphic>
          <a:graphicData uri="http://schemas.openxmlformats.org/presentationml/2006/ole">
            <p:oleObj spid="_x0000_s7198" name="Photo Editor Photo" r:id="rId5" imgW="990738" imgH="923810" progId="">
              <p:embed/>
            </p:oleObj>
          </a:graphicData>
        </a:graphic>
      </p:graphicFrame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057399" y="4308764"/>
            <a:ext cx="685801" cy="491836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6148" name="Picture 4" descr="C:\Users\Anish\Desktop\Selected fotos\VSAT\SAM_1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38" y="2484726"/>
            <a:ext cx="2385524" cy="182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40"/>
          <p:cNvSpPr>
            <a:spLocks noChangeShapeType="1"/>
          </p:cNvSpPr>
          <p:nvPr/>
        </p:nvSpPr>
        <p:spPr bwMode="auto">
          <a:xfrm flipV="1">
            <a:off x="3745463" y="2057400"/>
            <a:ext cx="1359938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6149" name="Picture 5" descr="C:\Users\Anish\Desktop\Selected fotos\VSAT\SAM_12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3711457" cy="1804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5943600" y="2057399"/>
            <a:ext cx="1322328" cy="89145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H="1">
            <a:off x="6172200" y="4038600"/>
            <a:ext cx="432564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VSAT Communication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1254" y="6400800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Remote Station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368534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Server Room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72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VSAT – Closer Look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VSAT Communication</a:t>
            </a:r>
            <a:endParaRPr lang="en-US" sz="4400" dirty="0"/>
          </a:p>
        </p:txBody>
      </p:sp>
      <p:pic>
        <p:nvPicPr>
          <p:cNvPr id="10242" name="Picture 2" descr="C:\Users\Anish\Desktop\Selected fotos\VSAT\SAM_1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289524" cy="396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nish\Desktop\Selected fotos\VSAT\SAM_1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46" y="1289015"/>
            <a:ext cx="3103903" cy="2373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96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VSAT – Reception Window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VSAT Communication</a:t>
            </a:r>
            <a:endParaRPr lang="en-US" sz="4400" dirty="0"/>
          </a:p>
        </p:txBody>
      </p:sp>
      <p:pic>
        <p:nvPicPr>
          <p:cNvPr id="4098" name="Picture 2" descr="C:\Users\Anish\Desktop\Mah Data\vsat scree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6" y="1295400"/>
            <a:ext cx="7242174" cy="5431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87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VSAT Power Consumption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VSAT Communication</a:t>
            </a:r>
            <a:endParaRPr lang="en-US" sz="4400" dirty="0"/>
          </a:p>
        </p:txBody>
      </p:sp>
      <p:pic>
        <p:nvPicPr>
          <p:cNvPr id="9218" name="Picture 2" descr="C:\Users\Anish\Desktop\Selected fotos\VSAT\SAM_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00162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ish\Desktop\Selected fotos\VSAT\SAM_1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45728"/>
            <a:ext cx="4191000" cy="2945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0664" y="4941624"/>
            <a:ext cx="3295135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VSAT Communication needs much higher power, so size of Solar panels and Battery backup goes 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98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Communication Options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Earth Receiving Station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Transmitter Specification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ERS Specifications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955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Advantages/Disadvantages of VSAT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High reliability (if using Direct Connection)</a:t>
            </a:r>
          </a:p>
          <a:p>
            <a:pPr lvl="1"/>
            <a:r>
              <a:rPr lang="en-US" dirty="0"/>
              <a:t>Bi-directional communication suitable for SCADA and interaction with data station (reprogramming)</a:t>
            </a:r>
          </a:p>
          <a:p>
            <a:pPr lvl="1"/>
            <a:r>
              <a:rPr lang="en-US" dirty="0"/>
              <a:t>Radio licensing fees assumed by VSAT provider</a:t>
            </a:r>
          </a:p>
          <a:p>
            <a:pPr lvl="1"/>
            <a:r>
              <a:rPr lang="en-US" dirty="0"/>
              <a:t>Used by banks and other institutions that require high availability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Large antenna/dish</a:t>
            </a:r>
          </a:p>
          <a:p>
            <a:pPr lvl="1"/>
            <a:r>
              <a:rPr lang="en-US" dirty="0"/>
              <a:t>Uses more power than one-way devices</a:t>
            </a:r>
          </a:p>
          <a:p>
            <a:pPr lvl="1"/>
            <a:r>
              <a:rPr lang="en-US" dirty="0"/>
              <a:t>High recurring cost (though this can be minimized with proper integration)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VSAT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1573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in Deciding a Best Fit in Data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</a:t>
            </a:r>
          </a:p>
          <a:p>
            <a:pPr lvl="1"/>
            <a:r>
              <a:rPr lang="en-US" dirty="0" smtClean="0"/>
              <a:t>Data Loss</a:t>
            </a:r>
            <a:endParaRPr lang="en-US" dirty="0"/>
          </a:p>
          <a:p>
            <a:pPr lvl="1"/>
            <a:r>
              <a:rPr lang="en-US" dirty="0" smtClean="0"/>
              <a:t>Cost </a:t>
            </a:r>
            <a:r>
              <a:rPr lang="en-US" dirty="0"/>
              <a:t>(initial purchase)</a:t>
            </a:r>
          </a:p>
          <a:p>
            <a:pPr lvl="1"/>
            <a:r>
              <a:rPr lang="en-US" dirty="0"/>
              <a:t>Recurring cost (Use Fee)</a:t>
            </a:r>
          </a:p>
          <a:p>
            <a:pPr lvl="1"/>
            <a:r>
              <a:rPr lang="en-US" dirty="0" smtClean="0"/>
              <a:t>Maintenance</a:t>
            </a:r>
            <a:endParaRPr lang="en-US" dirty="0"/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Suitability for Flood Forecasting and SCADAs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Communication Options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0271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-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371600"/>
          <a:ext cx="7848600" cy="4268724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3810000"/>
                <a:gridCol w="1600200"/>
                <a:gridCol w="1371600"/>
                <a:gridCol w="1066800"/>
              </a:tblGrid>
              <a:tr h="463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Factor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GSM/GPRS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INSAT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VSAT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  <a:tr h="463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Data Loss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Medium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Low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Low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  <a:tr h="60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Data Centre Establishment Cost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Low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High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Low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  <a:tr h="463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Cost (Initial)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Low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High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High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  <a:tr h="60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Suitability for Flood Forecasting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Low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Medium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High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  <a:tr h="463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Recurring Cost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Low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High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Medium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  <a:tr h="60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Government Permission Required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No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Yes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No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  <a:tr h="60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Communication Direction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2-Way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/>
                        <a:t>1-Way</a:t>
                      </a:r>
                      <a:endParaRPr lang="en-US" sz="180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2-Way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56515" marR="5651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Communication Options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Earth </a:t>
            </a:r>
            <a:r>
              <a:rPr lang="en-US" sz="4000" dirty="0"/>
              <a:t>Receive Station </a:t>
            </a:r>
            <a:r>
              <a:rPr lang="en-US" sz="4000" dirty="0" smtClean="0"/>
              <a:t>(ERS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Every real-time HIS network will need a </a:t>
            </a:r>
            <a:r>
              <a:rPr lang="en-US" dirty="0" smtClean="0"/>
              <a:t>Earth </a:t>
            </a:r>
            <a:r>
              <a:rPr lang="en-US" dirty="0"/>
              <a:t>Receive Station at a Data Center to receive data from the remote stations automatically.  </a:t>
            </a:r>
            <a:r>
              <a:rPr lang="en-US" dirty="0" smtClean="0"/>
              <a:t>An Earth </a:t>
            </a:r>
            <a:r>
              <a:rPr lang="en-US" dirty="0"/>
              <a:t>Receive Station </a:t>
            </a:r>
            <a:r>
              <a:rPr lang="en-US" dirty="0" smtClean="0"/>
              <a:t>(ERS</a:t>
            </a:r>
            <a:r>
              <a:rPr lang="en-US" dirty="0"/>
              <a:t>) is also referred to as a Base Station (BS) or </a:t>
            </a:r>
            <a:r>
              <a:rPr lang="en-US" dirty="0" smtClean="0"/>
              <a:t>Ground </a:t>
            </a:r>
            <a:r>
              <a:rPr lang="en-US" dirty="0"/>
              <a:t>Receive Station </a:t>
            </a:r>
            <a:r>
              <a:rPr lang="en-US" dirty="0" smtClean="0"/>
              <a:t>(GRS</a:t>
            </a:r>
            <a:r>
              <a:rPr lang="en-US" dirty="0"/>
              <a:t>)</a:t>
            </a:r>
          </a:p>
          <a:p>
            <a:r>
              <a:rPr lang="en-US" dirty="0"/>
              <a:t>The </a:t>
            </a:r>
            <a:r>
              <a:rPr lang="en-US" dirty="0" smtClean="0"/>
              <a:t>ERS </a:t>
            </a:r>
            <a:r>
              <a:rPr lang="en-US" dirty="0"/>
              <a:t>will utilize a dedicated server for the collection of data in real-time so that no other processes interfere with the collection of data to be provided by the bidder.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Earth Receive Station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6153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Typical Data Receive System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62" y="1828800"/>
            <a:ext cx="656467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Earth Receive Station</a:t>
            </a:r>
            <a:endParaRPr lang="en-US" sz="4400" dirty="0"/>
          </a:p>
        </p:txBody>
      </p:sp>
      <p:pic>
        <p:nvPicPr>
          <p:cNvPr id="11266" name="Picture 2" descr="C:\Users\Anish\Desktop\Selected fotos\VSAT\SAM_1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10986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92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INSAT </a:t>
            </a:r>
            <a:r>
              <a:rPr lang="en-US" sz="4000" dirty="0"/>
              <a:t>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INSAT Radio System to be Used on the INSAT Satellite operated by ISRO</a:t>
            </a:r>
          </a:p>
          <a:p>
            <a:r>
              <a:rPr lang="en-US" dirty="0"/>
              <a:t>Required to transmit on all series of INSAT satellites</a:t>
            </a:r>
          </a:p>
          <a:p>
            <a:r>
              <a:rPr lang="en-US" dirty="0"/>
              <a:t>Certificate of acceptance required by ISRO and/or IMD as part of the bid package</a:t>
            </a:r>
          </a:p>
          <a:p>
            <a:r>
              <a:rPr lang="en-US" dirty="0"/>
              <a:t>Demonstrated use of the satellite radio with at </a:t>
            </a:r>
            <a:r>
              <a:rPr lang="en-US"/>
              <a:t>least </a:t>
            </a:r>
            <a:r>
              <a:rPr lang="en-US" smtClean="0"/>
              <a:t>200 </a:t>
            </a:r>
            <a:r>
              <a:rPr lang="en-US" dirty="0"/>
              <a:t>radios in current operation in India using INSAT</a:t>
            </a:r>
          </a:p>
          <a:p>
            <a:r>
              <a:rPr lang="en-US" dirty="0"/>
              <a:t>All associated equipment, including GPS, GPS Antenna, INSAT Antenna, all cables and mounting hardware</a:t>
            </a:r>
          </a:p>
          <a:p>
            <a:r>
              <a:rPr lang="en-US" dirty="0"/>
              <a:t>Antenna cable to be of high grade, LMR 400 or better</a:t>
            </a:r>
          </a:p>
          <a:p>
            <a:r>
              <a:rPr lang="en-US" dirty="0"/>
              <a:t>Temperature: Operating -40 to </a:t>
            </a:r>
            <a:r>
              <a:rPr lang="en-US" dirty="0" smtClean="0"/>
              <a:t>60C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Transmitter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957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VSAT </a:t>
            </a:r>
            <a:r>
              <a:rPr lang="en-US" sz="4000" dirty="0"/>
              <a:t>Transceiver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VSAT Radio system to allow two-way communication system between Data Center and remote station</a:t>
            </a:r>
          </a:p>
          <a:p>
            <a:r>
              <a:rPr lang="en-US" dirty="0"/>
              <a:t>VSAT communication will be direct link, and use the internet or any surface based topology for data communication (i.e. leased lines)</a:t>
            </a:r>
          </a:p>
          <a:p>
            <a:r>
              <a:rPr lang="en-US" dirty="0"/>
              <a:t>VSAT bandwidth will be able to be shared among all transmitters</a:t>
            </a:r>
          </a:p>
          <a:p>
            <a:r>
              <a:rPr lang="en-US" dirty="0"/>
              <a:t>VSAT remote stations shall be able to transmit based on alarm conditions at the remote site such as critical water level or exceptional precipitation events</a:t>
            </a:r>
          </a:p>
          <a:p>
            <a:r>
              <a:rPr lang="en-US" dirty="0"/>
              <a:t>All associated equipment, including Antenna all cables and mounting hardware</a:t>
            </a:r>
          </a:p>
          <a:p>
            <a:r>
              <a:rPr lang="en-US" dirty="0"/>
              <a:t>Antenna cable to be of high grade, LMR 400 or better</a:t>
            </a:r>
          </a:p>
          <a:p>
            <a:r>
              <a:rPr lang="en-US" dirty="0"/>
              <a:t>Temperature: Operating -40 to +60C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Transmitter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2142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GSM/GPRS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Utilize GPRS network for two-way TCP/IP (INTERNET) connection</a:t>
            </a:r>
          </a:p>
          <a:p>
            <a:r>
              <a:rPr lang="en-US" dirty="0"/>
              <a:t>Radio to utilize VPN protocol</a:t>
            </a:r>
          </a:p>
          <a:p>
            <a:r>
              <a:rPr lang="en-US" dirty="0"/>
              <a:t>Data collection to be triggered by interrogation from Data Center, or by event based transmission triggered by remote site</a:t>
            </a:r>
          </a:p>
          <a:p>
            <a:r>
              <a:rPr lang="en-US" dirty="0"/>
              <a:t>Ability to disable interrogation system in order to save power at remote site</a:t>
            </a:r>
          </a:p>
          <a:p>
            <a:r>
              <a:rPr lang="en-US" dirty="0"/>
              <a:t>Data transmission to execute HTTP Post or FTPS to transmit data to the Data Center</a:t>
            </a:r>
          </a:p>
          <a:p>
            <a:r>
              <a:rPr lang="en-US" dirty="0"/>
              <a:t>All associated equipment, including Antenna all cables and mounting hardware</a:t>
            </a:r>
          </a:p>
          <a:p>
            <a:r>
              <a:rPr lang="en-US" dirty="0"/>
              <a:t>Temperature: Operating +40 to 60C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Transmitter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6455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ERS </a:t>
            </a:r>
            <a:r>
              <a:rPr lang="en-US" dirty="0"/>
              <a:t>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computer server (rack mount) is required to process the incoming data.  Processing includes but is not limited to:</a:t>
            </a:r>
          </a:p>
          <a:p>
            <a:pPr lvl="1"/>
            <a:r>
              <a:rPr lang="en-US" dirty="0"/>
              <a:t>Quality Control Checks and Rejection of Bad Data</a:t>
            </a:r>
          </a:p>
          <a:p>
            <a:pPr lvl="1"/>
            <a:r>
              <a:rPr lang="en-US" dirty="0"/>
              <a:t>Alarms based on malfunctioning remote stations</a:t>
            </a:r>
          </a:p>
          <a:p>
            <a:pPr lvl="1"/>
            <a:r>
              <a:rPr lang="en-US" dirty="0"/>
              <a:t>Provision to relay data to data base and/or applications server</a:t>
            </a:r>
          </a:p>
          <a:p>
            <a:r>
              <a:rPr lang="en-US" dirty="0"/>
              <a:t>The computer server is required to come equipped with all server accessories, such as UPS, router, computer rack, computer rails, electrical power supply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3320" y="4192023"/>
            <a:ext cx="44290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ERS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2389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ERS </a:t>
            </a:r>
            <a:r>
              <a:rPr lang="en-US" dirty="0"/>
              <a:t>Server 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 computer server (rack mount) is required to process the incoming data.</a:t>
            </a:r>
          </a:p>
          <a:p>
            <a:r>
              <a:rPr lang="en-US" dirty="0"/>
              <a:t>All of the following specifications are minimum specifications.  The  Bidder will increase these specifications as required to support the Bidders Software and Hardware Solution  </a:t>
            </a:r>
          </a:p>
          <a:p>
            <a:r>
              <a:rPr lang="en-US" dirty="0"/>
              <a:t>CPU – Pentium IV 3.0 GHz</a:t>
            </a:r>
          </a:p>
          <a:p>
            <a:r>
              <a:rPr lang="en-US" dirty="0"/>
              <a:t>Memory – 16 GB</a:t>
            </a:r>
          </a:p>
          <a:p>
            <a:r>
              <a:rPr lang="en-US" dirty="0"/>
              <a:t>Hard Disk – Capable of storing raw data for 500 stations for 10 years or a minimum of 1 TB.  Hard Disk will be configured as RAID 1 with hardware controller, which means the Disk space will be effectively doubled</a:t>
            </a:r>
          </a:p>
          <a:p>
            <a:r>
              <a:rPr lang="en-US" dirty="0"/>
              <a:t>Monitors – Three computer screens (server is required to have necessary hardware to support all three screen).  Screens minimum 21”, flat screen.</a:t>
            </a:r>
          </a:p>
          <a:p>
            <a:r>
              <a:rPr lang="en-US" dirty="0"/>
              <a:t>Wireless Keyboard and Mouse</a:t>
            </a:r>
          </a:p>
          <a:p>
            <a:r>
              <a:rPr lang="en-US" dirty="0"/>
              <a:t>Optical Drives – CD/DVD RW+</a:t>
            </a:r>
          </a:p>
          <a:p>
            <a:r>
              <a:rPr lang="en-US" dirty="0"/>
              <a:t>Network – Two network adapters 10/100/1000Mbps (RJ45)</a:t>
            </a:r>
          </a:p>
          <a:p>
            <a:r>
              <a:rPr lang="en-US" dirty="0"/>
              <a:t>Ports – Serial, parallel, 4-USB</a:t>
            </a:r>
          </a:p>
          <a:p>
            <a:r>
              <a:rPr lang="en-US" dirty="0"/>
              <a:t>Electrical – Supply voltage: 230V nominal</a:t>
            </a:r>
          </a:p>
          <a:p>
            <a:r>
              <a:rPr lang="en-US" dirty="0"/>
              <a:t>Operating System – Windows Server 2010, or most current.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3320" y="4192023"/>
            <a:ext cx="44290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ERS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4177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38912"/>
            <a:r>
              <a:rPr lang="en-US" dirty="0" smtClean="0"/>
              <a:t>Data </a:t>
            </a:r>
            <a:r>
              <a:rPr lang="en-US" dirty="0"/>
              <a:t>logger to Control Room</a:t>
            </a:r>
          </a:p>
          <a:p>
            <a:pPr lvl="1"/>
            <a:r>
              <a:rPr lang="en-US" dirty="0" smtClean="0"/>
              <a:t>Earth based Communication</a:t>
            </a:r>
          </a:p>
          <a:p>
            <a:pPr lvl="2"/>
            <a:r>
              <a:rPr lang="en-US" dirty="0" smtClean="0"/>
              <a:t>GSM / GPRS</a:t>
            </a:r>
          </a:p>
          <a:p>
            <a:pPr lvl="1"/>
            <a:r>
              <a:rPr lang="en-US" dirty="0" smtClean="0"/>
              <a:t>Satellite Based Communication</a:t>
            </a:r>
          </a:p>
          <a:p>
            <a:pPr lvl="2"/>
            <a:r>
              <a:rPr lang="en-US" dirty="0" smtClean="0"/>
              <a:t>INSAT</a:t>
            </a:r>
          </a:p>
          <a:p>
            <a:pPr lvl="2"/>
            <a:r>
              <a:rPr lang="en-US" dirty="0" smtClean="0"/>
              <a:t>VSAT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3387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ERS </a:t>
            </a:r>
            <a:r>
              <a:rPr lang="en-US" dirty="0"/>
              <a:t>Server Software 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Software for decoding remote station data, and routing this data from the </a:t>
            </a:r>
            <a:r>
              <a:rPr lang="en-US" dirty="0" smtClean="0"/>
              <a:t>ERS </a:t>
            </a:r>
            <a:r>
              <a:rPr lang="en-US" dirty="0"/>
              <a:t>to other computer nodes (i.e. </a:t>
            </a:r>
            <a:r>
              <a:rPr lang="en-US" dirty="0" smtClean="0"/>
              <a:t>FTPs, </a:t>
            </a:r>
            <a:r>
              <a:rPr lang="en-US" dirty="0"/>
              <a:t>HTTP POST, and/or shared drive)</a:t>
            </a:r>
          </a:p>
          <a:p>
            <a:r>
              <a:rPr lang="en-US" dirty="0"/>
              <a:t>Diagnostic software:</a:t>
            </a:r>
          </a:p>
          <a:p>
            <a:pPr lvl="1"/>
            <a:r>
              <a:rPr lang="en-US" dirty="0"/>
              <a:t>Station/sensor malfunction/outage, with automatic report generation and alarm protocol</a:t>
            </a:r>
          </a:p>
          <a:p>
            <a:pPr lvl="1"/>
            <a:r>
              <a:rPr lang="en-US" dirty="0"/>
              <a:t>Received Signal Strength (if applicable)</a:t>
            </a:r>
          </a:p>
          <a:p>
            <a:r>
              <a:rPr lang="en-US" dirty="0"/>
              <a:t>Storage of all Raw Data on non-proprietary data base, and non-proprietary data base structure (i.e. </a:t>
            </a:r>
            <a:r>
              <a:rPr lang="en-US" dirty="0" err="1"/>
              <a:t>PostGreSQL</a:t>
            </a:r>
            <a:r>
              <a:rPr lang="en-US" dirty="0"/>
              <a:t>, MySQL)</a:t>
            </a:r>
          </a:p>
          <a:p>
            <a:r>
              <a:rPr lang="en-US" dirty="0"/>
              <a:t>Graphical and tabular viewing software, with user selectable stations and time period (up to one year)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3320" y="4192023"/>
            <a:ext cx="44290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ERS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0642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INSAT </a:t>
            </a:r>
            <a:r>
              <a:rPr lang="en-US" sz="4000" dirty="0" smtClean="0"/>
              <a:t>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System </a:t>
            </a:r>
            <a:r>
              <a:rPr lang="en-US" dirty="0"/>
              <a:t>Characteristics:</a:t>
            </a:r>
          </a:p>
          <a:p>
            <a:pPr lvl="1"/>
            <a:r>
              <a:rPr lang="en-US" dirty="0"/>
              <a:t>Required to collect all INSAT transmissions (IMD, CWC, SASE, etc.), regardless of transmitter manufacturer or transmit format</a:t>
            </a:r>
          </a:p>
          <a:p>
            <a:pPr lvl="1"/>
            <a:r>
              <a:rPr lang="en-US" dirty="0"/>
              <a:t>Overall data collection system performance better than 99.9% error free data (Receiver must collect all data successfully transmitted from any remote station transmitting through INSAT)</a:t>
            </a:r>
          </a:p>
          <a:p>
            <a:r>
              <a:rPr lang="en-US" dirty="0"/>
              <a:t>INSAT 3.8m (minimum) receive dish capable of receiving data from remote stations according to performance standards set forth above.</a:t>
            </a:r>
          </a:p>
          <a:p>
            <a:r>
              <a:rPr lang="en-US" dirty="0"/>
              <a:t>Receiver, antenna, cabling, and all other accessories necessary to have a fully functional and reliable ERS</a:t>
            </a:r>
          </a:p>
          <a:p>
            <a:r>
              <a:rPr lang="en-US" dirty="0"/>
              <a:t>Front panel indicators on receiver for signal acquisition, channel activity and diagnostics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3320" y="4192023"/>
            <a:ext cx="44290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ERS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3814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INSAT </a:t>
            </a:r>
            <a:r>
              <a:rPr lang="en-US" sz="4000" dirty="0" smtClean="0"/>
              <a:t>ERS </a:t>
            </a:r>
            <a:r>
              <a:rPr lang="en-US" sz="40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INSAT Receive Dish System</a:t>
            </a:r>
          </a:p>
          <a:p>
            <a:pPr lvl="1"/>
            <a:r>
              <a:rPr lang="en-US" dirty="0"/>
              <a:t>Appropriate size to assure collection of ALL data from remote stations</a:t>
            </a:r>
          </a:p>
          <a:p>
            <a:pPr lvl="1"/>
            <a:r>
              <a:rPr lang="en-US" dirty="0"/>
              <a:t>Antenna Pedestal Type – Fixed EL/AZ antenna mount</a:t>
            </a:r>
          </a:p>
          <a:p>
            <a:pPr lvl="1"/>
            <a:r>
              <a:rPr lang="en-US" dirty="0"/>
              <a:t>Wind Speed Operational Survival – 140 km/h or higher</a:t>
            </a:r>
          </a:p>
          <a:p>
            <a:pPr lvl="1"/>
            <a:r>
              <a:rPr lang="en-US" dirty="0"/>
              <a:t>Lightning protection on all coaxial cables entering the building, as well as on all power feeds.  Grounding will utilize Single Point Grounding Technique</a:t>
            </a:r>
          </a:p>
          <a:p>
            <a:r>
              <a:rPr lang="en-US" dirty="0"/>
              <a:t>C-Band LNB</a:t>
            </a:r>
          </a:p>
          <a:p>
            <a:pPr lvl="1"/>
            <a:r>
              <a:rPr lang="en-US" dirty="0"/>
              <a:t>As required for successfully receiving 99.9% of all data transmitted through INSAT</a:t>
            </a:r>
          </a:p>
          <a:p>
            <a:r>
              <a:rPr lang="en-US" dirty="0"/>
              <a:t>Receiver</a:t>
            </a:r>
          </a:p>
          <a:p>
            <a:pPr lvl="1"/>
            <a:r>
              <a:rPr lang="en-US" dirty="0"/>
              <a:t>As required for receiving 99.9% of all data transmitted through INSAT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3320" y="4192023"/>
            <a:ext cx="44290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ERS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1069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VSAT </a:t>
            </a:r>
            <a:r>
              <a:rPr lang="en-US" sz="4000" dirty="0" smtClean="0"/>
              <a:t>Earth </a:t>
            </a:r>
            <a:r>
              <a:rPr lang="en-US" sz="4000" dirty="0"/>
              <a:t>Station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</a:t>
            </a:r>
            <a:r>
              <a:rPr lang="en-US" dirty="0"/>
              <a:t>VSAT System requires the </a:t>
            </a:r>
            <a:r>
              <a:rPr lang="en-US" dirty="0" smtClean="0"/>
              <a:t>ERS </a:t>
            </a:r>
            <a:r>
              <a:rPr lang="en-US" dirty="0"/>
              <a:t>to receive transmissions directly from the VSAT satellite, and not data which is relayed through the Internet</a:t>
            </a:r>
          </a:p>
          <a:p>
            <a:r>
              <a:rPr lang="en-US" dirty="0"/>
              <a:t>System Characteristics:</a:t>
            </a:r>
          </a:p>
          <a:p>
            <a:pPr lvl="1"/>
            <a:r>
              <a:rPr lang="en-US" dirty="0"/>
              <a:t>Overall data collection system performance better than 99.9% error free data (Receiver must collect all data successfully transmitted from any remote station transmitting through VSAT)</a:t>
            </a:r>
          </a:p>
          <a:p>
            <a:r>
              <a:rPr lang="en-US" dirty="0"/>
              <a:t>VSAT receive dish capable of receiving data from remote stations according to performance standards set forth above.</a:t>
            </a:r>
          </a:p>
          <a:p>
            <a:r>
              <a:rPr lang="en-US" dirty="0"/>
              <a:t>Receiver/modem, antenna, cabling, and all other accessories necessary to have a fully functional and reliable </a:t>
            </a:r>
            <a:r>
              <a:rPr lang="en-US" dirty="0" smtClean="0"/>
              <a:t>ERS</a:t>
            </a:r>
            <a:endParaRPr lang="en-US" dirty="0"/>
          </a:p>
          <a:p>
            <a:r>
              <a:rPr lang="en-US" dirty="0"/>
              <a:t>Front panel indicators on receiver for signal acquisition, channel activity and </a:t>
            </a:r>
            <a:r>
              <a:rPr lang="en-US" dirty="0" smtClean="0"/>
              <a:t>diagnostics.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3320" y="4192023"/>
            <a:ext cx="44290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ERS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2376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GSM/GPRS </a:t>
            </a:r>
            <a:r>
              <a:rPr lang="en-US" dirty="0" smtClean="0"/>
              <a:t>Earth </a:t>
            </a:r>
            <a:r>
              <a:rPr lang="en-US" dirty="0"/>
              <a:t>Station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smtClean="0"/>
              <a:t>GPRS Earth </a:t>
            </a:r>
            <a:r>
              <a:rPr lang="en-US" dirty="0"/>
              <a:t>Station receives GPRS data through the Internet, as there is no direct method of data collection such as that possible on INSAT and VSAT</a:t>
            </a:r>
          </a:p>
          <a:p>
            <a:r>
              <a:rPr lang="en-US" dirty="0" smtClean="0"/>
              <a:t>A GPRS </a:t>
            </a:r>
            <a:r>
              <a:rPr lang="en-US" dirty="0"/>
              <a:t>System requires a highly reliable Internet connection to receive data being relayed through the mobile network</a:t>
            </a:r>
          </a:p>
          <a:p>
            <a:r>
              <a:rPr lang="en-US" dirty="0"/>
              <a:t>There are no receivers required as transmissions will arrive by way of the Internet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3320" y="4192023"/>
            <a:ext cx="44290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ERS Specifications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734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 Communication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site has no line of sight for Satellite and no GSM Coverage</a:t>
            </a:r>
          </a:p>
          <a:p>
            <a:r>
              <a:rPr lang="en-US" dirty="0" smtClean="0"/>
              <a:t>Sensor </a:t>
            </a:r>
            <a:r>
              <a:rPr lang="en-US" dirty="0"/>
              <a:t>very far from data logger</a:t>
            </a:r>
          </a:p>
          <a:p>
            <a:r>
              <a:rPr lang="en-US" dirty="0" smtClean="0"/>
              <a:t>Other </a:t>
            </a:r>
            <a:r>
              <a:rPr lang="en-US" dirty="0"/>
              <a:t>areas where using cable is prohibitive</a:t>
            </a:r>
          </a:p>
          <a:p>
            <a:pPr lvl="1"/>
            <a:r>
              <a:rPr lang="en-US" dirty="0"/>
              <a:t>River Crossing</a:t>
            </a:r>
          </a:p>
          <a:p>
            <a:pPr lvl="1"/>
            <a:r>
              <a:rPr lang="en-US" dirty="0"/>
              <a:t>Reservoir Structure (Pool elevation, river release, etc.)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383486" y="3566792"/>
            <a:ext cx="576942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Sensor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0884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 Communication Challenges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383486" y="3566792"/>
            <a:ext cx="576942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Sensor Communication</a:t>
            </a:r>
            <a:endParaRPr lang="en-US" sz="4400" dirty="0"/>
          </a:p>
        </p:txBody>
      </p:sp>
      <p:pic>
        <p:nvPicPr>
          <p:cNvPr id="8196" name="Picture 4" descr="C:\Users\Anish\Desktop\Selected fotos\Gorge\DSCN4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14" y="2789237"/>
            <a:ext cx="5425386" cy="406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ish\Desktop\Selected fotos\Gorge\DSCN4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95401"/>
            <a:ext cx="4648200" cy="3485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257800"/>
            <a:ext cx="25907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Need to Monitor Reservoir Water Level, Power House in Valley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581399" y="4572000"/>
            <a:ext cx="2743201" cy="1188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1371600"/>
            <a:ext cx="25907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Steep Valley, Satellite Line of Site not Available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581400" y="1879432"/>
            <a:ext cx="2286000" cy="1320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1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14583" t="33519" r="53750" b="16482"/>
          <a:stretch/>
        </p:blipFill>
        <p:spPr>
          <a:xfrm>
            <a:off x="1066800" y="2895600"/>
            <a:ext cx="28956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? Radio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1536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Slave </a:t>
            </a:r>
            <a:r>
              <a:rPr lang="en-US" dirty="0" smtClean="0"/>
              <a:t>Equipment connected to Sensor</a:t>
            </a:r>
          </a:p>
          <a:p>
            <a:r>
              <a:rPr lang="en-US" dirty="0" smtClean="0"/>
              <a:t>Master Equipment Connected to Data Logger</a:t>
            </a:r>
          </a:p>
          <a:p>
            <a:r>
              <a:rPr lang="en-US" dirty="0" smtClean="0"/>
              <a:t>Range varies by model, cheaper ones up to 2 KM, and some available for up to 50 KM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305490"/>
            <a:ext cx="259079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Wireless Radio Master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55278" t="34259" r="13056" b="15926"/>
          <a:stretch/>
        </p:blipFill>
        <p:spPr>
          <a:xfrm>
            <a:off x="5054600" y="2984500"/>
            <a:ext cx="2895600" cy="341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7000" y="6264125"/>
            <a:ext cx="259079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Wireless Radio Slave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383486" y="3566792"/>
            <a:ext cx="576942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Sensor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391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Sensor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Preferable Choice when:</a:t>
            </a:r>
          </a:p>
          <a:p>
            <a:pPr lvl="1"/>
            <a:r>
              <a:rPr lang="en-US" dirty="0" smtClean="0"/>
              <a:t>GSM coverage or Satellite line of sight available </a:t>
            </a:r>
            <a:r>
              <a:rPr lang="en-US" dirty="0" smtClean="0"/>
              <a:t>at other nearby location  </a:t>
            </a:r>
            <a:r>
              <a:rPr lang="en-US" dirty="0" smtClean="0"/>
              <a:t>but </a:t>
            </a:r>
            <a:r>
              <a:rPr lang="en-US" dirty="0" smtClean="0"/>
              <a:t>not available at </a:t>
            </a:r>
            <a:r>
              <a:rPr lang="en-US" dirty="0" smtClean="0"/>
              <a:t>Water </a:t>
            </a:r>
            <a:r>
              <a:rPr lang="en-US" dirty="0" smtClean="0"/>
              <a:t>Level Site </a:t>
            </a:r>
            <a:endParaRPr lang="en-US" dirty="0" smtClean="0"/>
          </a:p>
          <a:p>
            <a:pPr lvl="1"/>
            <a:r>
              <a:rPr lang="en-US" dirty="0" smtClean="0"/>
              <a:t>It is more economical to club multiple nearby stations to save </a:t>
            </a:r>
            <a:r>
              <a:rPr lang="en-US" dirty="0" err="1" smtClean="0"/>
              <a:t>datalogger</a:t>
            </a:r>
            <a:r>
              <a:rPr lang="en-US" dirty="0" smtClean="0"/>
              <a:t> and telemetry costs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383486" y="3566792"/>
            <a:ext cx="576942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Sensor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5507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</a:t>
            </a:r>
            <a:r>
              <a:rPr lang="en-US" dirty="0">
                <a:effectLst/>
              </a:rPr>
              <a:t> </a:t>
            </a:r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498080" cy="4800600"/>
          </a:xfrm>
        </p:spPr>
        <p:txBody>
          <a:bodyPr/>
          <a:lstStyle/>
          <a:p>
            <a:r>
              <a:rPr lang="en-US" sz="2800" dirty="0"/>
              <a:t>Wireless Sensor Communication</a:t>
            </a:r>
          </a:p>
          <a:p>
            <a:pPr lvl="1"/>
            <a:r>
              <a:rPr lang="en-US" sz="2400" dirty="0"/>
              <a:t>Effective in combining sensors</a:t>
            </a:r>
          </a:p>
          <a:p>
            <a:pPr lvl="1"/>
            <a:r>
              <a:rPr lang="en-US" sz="2400" dirty="0"/>
              <a:t>Saves cost of data logger/transmitter</a:t>
            </a:r>
          </a:p>
          <a:p>
            <a:pPr lvl="1"/>
            <a:r>
              <a:rPr lang="en-US" sz="2400" dirty="0"/>
              <a:t>Effective in reducing long wire runs, or providing data collection where running wire is not feasible or possible</a:t>
            </a:r>
          </a:p>
          <a:p>
            <a:pPr lvl="1"/>
            <a:r>
              <a:rPr lang="en-US" sz="2400" dirty="0"/>
              <a:t>Utilizes low power spread spectrum transmission frequency (similar to that used by portable phones)</a:t>
            </a:r>
          </a:p>
          <a:p>
            <a:pPr lvl="1"/>
            <a:r>
              <a:rPr lang="en-US" sz="2400" dirty="0"/>
              <a:t>Operates on very low power at 12/24/48 Volts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383486" y="3566792"/>
            <a:ext cx="576942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Sensor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7203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GSM/GPRS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5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93A299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Concept</a:t>
            </a:r>
          </a:p>
          <a:p>
            <a:pPr lvl="1">
              <a:buClr>
                <a:srgbClr val="AD8F67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GSM/GPRS systems can work by sending text messages and/or data files </a:t>
            </a:r>
          </a:p>
          <a:p>
            <a:pPr lvl="1">
              <a:buClr>
                <a:srgbClr val="AD8F67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Allows two-way communication, with the ability to change program settings, download data, or just query for the most recent measurements.  </a:t>
            </a:r>
          </a:p>
          <a:p>
            <a:endParaRPr lang="en-US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034472" y="3283199"/>
            <a:ext cx="5954433" cy="3422402"/>
            <a:chOff x="2528" y="2250"/>
            <a:chExt cx="10741" cy="6349"/>
          </a:xfrm>
        </p:grpSpPr>
        <p:sp>
          <p:nvSpPr>
            <p:cNvPr id="6" name="AutoShape 3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9462" y="5625"/>
              <a:ext cx="1122" cy="839"/>
            </a:xfrm>
            <a:prstGeom prst="roundRect">
              <a:avLst>
                <a:gd name="adj" fmla="val 231"/>
              </a:avLst>
            </a:prstGeom>
            <a:solidFill>
              <a:srgbClr val="B3B3B3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61265" tIns="30632" rIns="61265" bIns="30632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292934"/>
                </a:solidFill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" y="2473"/>
              <a:ext cx="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2250"/>
              <a:ext cx="1554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" y="2269"/>
              <a:ext cx="1552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3707"/>
              <a:ext cx="18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4580"/>
              <a:ext cx="1861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" name="Picture 4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" y="5683"/>
              <a:ext cx="818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AutoShape 4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28" y="6361"/>
              <a:ext cx="10741" cy="2238"/>
            </a:xfrm>
            <a:prstGeom prst="roundRect">
              <a:avLst>
                <a:gd name="adj" fmla="val 83"/>
              </a:avLst>
            </a:prstGeom>
            <a:solidFill>
              <a:srgbClr val="996633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61265" tIns="30632" rIns="61265" bIns="30632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292934"/>
                </a:solidFill>
              </a:endParaRPr>
            </a:p>
          </p:txBody>
        </p:sp>
        <p:pic>
          <p:nvPicPr>
            <p:cNvPr id="14" name="Picture 6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1" y="5417"/>
              <a:ext cx="1554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6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206" y="5728"/>
              <a:ext cx="109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54698" tIns="34853" rIns="54698" bIns="27349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smtClean="0">
                  <a:solidFill>
                    <a:srgbClr val="000000"/>
                  </a:solidFill>
                  <a:ea typeface="Arial Unicode MS" pitchFamily="34" charset="-128"/>
                </a:rPr>
                <a:t>Internet</a:t>
              </a:r>
              <a:endParaRPr lang="en-GB" smtClean="0">
                <a:solidFill>
                  <a:srgbClr val="292934"/>
                </a:solidFill>
              </a:endParaRPr>
            </a:p>
          </p:txBody>
        </p:sp>
        <p:sp>
          <p:nvSpPr>
            <p:cNvPr id="16" name="Line 6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0594" y="5933"/>
              <a:ext cx="54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  <p:pic>
          <p:nvPicPr>
            <p:cNvPr id="17" name="Picture 6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" y="4813"/>
              <a:ext cx="15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" name="Text Box 6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816" y="6508"/>
              <a:ext cx="2593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54698" tIns="34853" rIns="54698" bIns="27349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smtClean="0">
                  <a:solidFill>
                    <a:srgbClr val="000000"/>
                  </a:solidFill>
                  <a:ea typeface="Arial Unicode MS" pitchFamily="34" charset="-128"/>
                </a:rPr>
                <a:t>Decision Support Center</a:t>
              </a:r>
              <a:endParaRPr lang="en-GB" smtClean="0">
                <a:solidFill>
                  <a:srgbClr val="292934"/>
                </a:solidFill>
              </a:endParaRPr>
            </a:p>
          </p:txBody>
        </p:sp>
        <p:sp>
          <p:nvSpPr>
            <p:cNvPr id="19" name="Line 6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2052" y="5046"/>
              <a:ext cx="271" cy="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20" name="Line 7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2052" y="5608"/>
              <a:ext cx="54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21" name="Line 7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11777" y="5046"/>
              <a:ext cx="278" cy="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22" name="AutoShape 7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387" y="5356"/>
              <a:ext cx="1197" cy="252"/>
            </a:xfrm>
            <a:prstGeom prst="roundRect">
              <a:avLst>
                <a:gd name="adj" fmla="val 889"/>
              </a:avLst>
            </a:prstGeom>
            <a:solidFill>
              <a:srgbClr val="804C1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1265" tIns="30632" rIns="61265" bIns="30632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292934"/>
                </a:solidFill>
              </a:endParaRPr>
            </a:p>
          </p:txBody>
        </p:sp>
        <p:pic>
          <p:nvPicPr>
            <p:cNvPr id="23" name="Picture 7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3" y="4460"/>
              <a:ext cx="429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" name="Picture 7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8" y="4460"/>
              <a:ext cx="429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5" name="Picture 7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4" y="5162"/>
              <a:ext cx="42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" name="Freeform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21" y="3085"/>
              <a:ext cx="10630" cy="1648"/>
            </a:xfrm>
            <a:custGeom>
              <a:avLst/>
              <a:gdLst>
                <a:gd name="T0" fmla="*/ 0 w 24806"/>
                <a:gd name="T1" fmla="*/ 3738 h 3739"/>
                <a:gd name="T2" fmla="*/ 1025 w 24806"/>
                <a:gd name="T3" fmla="*/ 3706 h 3739"/>
                <a:gd name="T4" fmla="*/ 2117 w 24806"/>
                <a:gd name="T5" fmla="*/ 3705 h 3739"/>
                <a:gd name="T6" fmla="*/ 3175 w 24806"/>
                <a:gd name="T7" fmla="*/ 3606 h 3739"/>
                <a:gd name="T8" fmla="*/ 4200 w 24806"/>
                <a:gd name="T9" fmla="*/ 3374 h 3739"/>
                <a:gd name="T10" fmla="*/ 5226 w 24806"/>
                <a:gd name="T11" fmla="*/ 3374 h 3739"/>
                <a:gd name="T12" fmla="*/ 6251 w 24806"/>
                <a:gd name="T13" fmla="*/ 3275 h 3739"/>
                <a:gd name="T14" fmla="*/ 7309 w 24806"/>
                <a:gd name="T15" fmla="*/ 2746 h 3739"/>
                <a:gd name="T16" fmla="*/ 8367 w 24806"/>
                <a:gd name="T17" fmla="*/ 1920 h 3739"/>
                <a:gd name="T18" fmla="*/ 9294 w 24806"/>
                <a:gd name="T19" fmla="*/ 1158 h 3739"/>
                <a:gd name="T20" fmla="*/ 10319 w 24806"/>
                <a:gd name="T21" fmla="*/ 960 h 3739"/>
                <a:gd name="T22" fmla="*/ 11344 w 24806"/>
                <a:gd name="T23" fmla="*/ 564 h 3739"/>
                <a:gd name="T24" fmla="*/ 12369 w 24806"/>
                <a:gd name="T25" fmla="*/ 100 h 3739"/>
                <a:gd name="T26" fmla="*/ 13395 w 24806"/>
                <a:gd name="T27" fmla="*/ 398 h 3739"/>
                <a:gd name="T28" fmla="*/ 14651 w 24806"/>
                <a:gd name="T29" fmla="*/ 927 h 3739"/>
                <a:gd name="T30" fmla="*/ 15577 w 24806"/>
                <a:gd name="T31" fmla="*/ 1555 h 3739"/>
                <a:gd name="T32" fmla="*/ 16537 w 24806"/>
                <a:gd name="T33" fmla="*/ 2152 h 3739"/>
                <a:gd name="T34" fmla="*/ 17596 w 24806"/>
                <a:gd name="T35" fmla="*/ 2217 h 3739"/>
                <a:gd name="T36" fmla="*/ 18554 w 24806"/>
                <a:gd name="T37" fmla="*/ 2746 h 3739"/>
                <a:gd name="T38" fmla="*/ 19579 w 24806"/>
                <a:gd name="T39" fmla="*/ 3308 h 3739"/>
                <a:gd name="T40" fmla="*/ 20604 w 24806"/>
                <a:gd name="T41" fmla="*/ 3243 h 3739"/>
                <a:gd name="T42" fmla="*/ 21630 w 24806"/>
                <a:gd name="T43" fmla="*/ 2878 h 3739"/>
                <a:gd name="T44" fmla="*/ 22721 w 24806"/>
                <a:gd name="T45" fmla="*/ 2878 h 3739"/>
                <a:gd name="T46" fmla="*/ 23779 w 24806"/>
                <a:gd name="T47" fmla="*/ 2878 h 3739"/>
                <a:gd name="T48" fmla="*/ 24805 w 24806"/>
                <a:gd name="T49" fmla="*/ 3143 h 37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806"/>
                <a:gd name="T76" fmla="*/ 0 h 3739"/>
                <a:gd name="T77" fmla="*/ 24806 w 24806"/>
                <a:gd name="T78" fmla="*/ 3739 h 37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806" h="3739">
                  <a:moveTo>
                    <a:pt x="0" y="3738"/>
                  </a:moveTo>
                  <a:cubicBezTo>
                    <a:pt x="339" y="3676"/>
                    <a:pt x="683" y="3711"/>
                    <a:pt x="1025" y="3706"/>
                  </a:cubicBezTo>
                  <a:cubicBezTo>
                    <a:pt x="1387" y="3699"/>
                    <a:pt x="1753" y="3696"/>
                    <a:pt x="2117" y="3705"/>
                  </a:cubicBezTo>
                  <a:cubicBezTo>
                    <a:pt x="2476" y="3714"/>
                    <a:pt x="2820" y="3691"/>
                    <a:pt x="3175" y="3606"/>
                  </a:cubicBezTo>
                  <a:cubicBezTo>
                    <a:pt x="3554" y="3515"/>
                    <a:pt x="3822" y="3531"/>
                    <a:pt x="4200" y="3374"/>
                  </a:cubicBezTo>
                  <a:cubicBezTo>
                    <a:pt x="4515" y="3243"/>
                    <a:pt x="4884" y="3366"/>
                    <a:pt x="5226" y="3374"/>
                  </a:cubicBezTo>
                  <a:cubicBezTo>
                    <a:pt x="5570" y="3382"/>
                    <a:pt x="5945" y="3433"/>
                    <a:pt x="6251" y="3275"/>
                  </a:cubicBezTo>
                  <a:cubicBezTo>
                    <a:pt x="6609" y="3090"/>
                    <a:pt x="7017" y="3015"/>
                    <a:pt x="7309" y="2746"/>
                  </a:cubicBezTo>
                  <a:cubicBezTo>
                    <a:pt x="7649" y="2433"/>
                    <a:pt x="8095" y="2287"/>
                    <a:pt x="8367" y="1920"/>
                  </a:cubicBezTo>
                  <a:cubicBezTo>
                    <a:pt x="8605" y="1597"/>
                    <a:pt x="8862" y="1165"/>
                    <a:pt x="9294" y="1158"/>
                  </a:cubicBezTo>
                  <a:cubicBezTo>
                    <a:pt x="9668" y="1152"/>
                    <a:pt x="9922" y="948"/>
                    <a:pt x="10319" y="960"/>
                  </a:cubicBezTo>
                  <a:cubicBezTo>
                    <a:pt x="10685" y="972"/>
                    <a:pt x="11051" y="786"/>
                    <a:pt x="11344" y="564"/>
                  </a:cubicBezTo>
                  <a:cubicBezTo>
                    <a:pt x="11652" y="329"/>
                    <a:pt x="11994" y="113"/>
                    <a:pt x="12369" y="100"/>
                  </a:cubicBezTo>
                  <a:cubicBezTo>
                    <a:pt x="12729" y="88"/>
                    <a:pt x="13047" y="0"/>
                    <a:pt x="13395" y="398"/>
                  </a:cubicBezTo>
                  <a:cubicBezTo>
                    <a:pt x="13692" y="737"/>
                    <a:pt x="14176" y="907"/>
                    <a:pt x="14651" y="927"/>
                  </a:cubicBezTo>
                  <a:cubicBezTo>
                    <a:pt x="15029" y="943"/>
                    <a:pt x="15457" y="1109"/>
                    <a:pt x="15577" y="1555"/>
                  </a:cubicBezTo>
                  <a:cubicBezTo>
                    <a:pt x="15687" y="1965"/>
                    <a:pt x="16175" y="2048"/>
                    <a:pt x="16537" y="2152"/>
                  </a:cubicBezTo>
                  <a:cubicBezTo>
                    <a:pt x="16885" y="2250"/>
                    <a:pt x="17245" y="2170"/>
                    <a:pt x="17596" y="2217"/>
                  </a:cubicBezTo>
                  <a:cubicBezTo>
                    <a:pt x="17950" y="2265"/>
                    <a:pt x="18323" y="2343"/>
                    <a:pt x="18554" y="2746"/>
                  </a:cubicBezTo>
                  <a:cubicBezTo>
                    <a:pt x="18740" y="3071"/>
                    <a:pt x="19141" y="3359"/>
                    <a:pt x="19579" y="3308"/>
                  </a:cubicBezTo>
                  <a:cubicBezTo>
                    <a:pt x="19918" y="3269"/>
                    <a:pt x="20292" y="3406"/>
                    <a:pt x="20604" y="3243"/>
                  </a:cubicBezTo>
                  <a:cubicBezTo>
                    <a:pt x="20936" y="3067"/>
                    <a:pt x="21273" y="2944"/>
                    <a:pt x="21630" y="2878"/>
                  </a:cubicBezTo>
                  <a:cubicBezTo>
                    <a:pt x="21986" y="2812"/>
                    <a:pt x="22358" y="2878"/>
                    <a:pt x="22721" y="2878"/>
                  </a:cubicBezTo>
                  <a:cubicBezTo>
                    <a:pt x="23073" y="2879"/>
                    <a:pt x="23427" y="2873"/>
                    <a:pt x="23779" y="2878"/>
                  </a:cubicBezTo>
                  <a:cubicBezTo>
                    <a:pt x="24142" y="2883"/>
                    <a:pt x="24441" y="3131"/>
                    <a:pt x="24805" y="3143"/>
                  </a:cubicBezTo>
                </a:path>
              </a:pathLst>
            </a:custGeom>
            <a:noFill/>
            <a:ln w="18360">
              <a:solidFill>
                <a:srgbClr val="804C1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92934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GSM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8113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GSM/GPRS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998214" cy="48006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AD8F67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Transmission:</a:t>
            </a:r>
          </a:p>
          <a:p>
            <a:pPr lvl="1">
              <a:buClr>
                <a:srgbClr val="726056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900 MHz and 1.8GHz</a:t>
            </a:r>
          </a:p>
          <a:p>
            <a:pPr>
              <a:buClr>
                <a:srgbClr val="AD8F67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Regulation:</a:t>
            </a:r>
          </a:p>
          <a:p>
            <a:pPr lvl="1">
              <a:buClr>
                <a:srgbClr val="726056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Open for public use. Just need service agreement with mobile network provider</a:t>
            </a:r>
          </a:p>
          <a:p>
            <a:pPr>
              <a:buClr>
                <a:srgbClr val="726056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The Coverage</a:t>
            </a:r>
          </a:p>
          <a:p>
            <a:pPr lvl="1">
              <a:buClr>
                <a:srgbClr val="726056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Makes GSM telecommunication a popular choice though there are several very important factors a hydrologic system operator must consider when choosing a telecommunication medium to relay hydrologic data </a:t>
            </a:r>
          </a:p>
          <a:p>
            <a:pPr lvl="2">
              <a:buClr>
                <a:srgbClr val="726056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GSM/GPRS network is shared with the public</a:t>
            </a:r>
          </a:p>
          <a:p>
            <a:pPr lvl="2">
              <a:buClr>
                <a:srgbClr val="726056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292934"/>
                </a:solidFill>
              </a:rPr>
              <a:t>Real-time hydrologic systems that can miss periods of data collection, such as ground water, measurement, which is fairly static over time, are more suitable candidates to employ GSM/GPRS based technology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33822" y="1400175"/>
            <a:ext cx="3524250" cy="4848225"/>
            <a:chOff x="5433822" y="1400175"/>
            <a:chExt cx="3524250" cy="48482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822" y="1400175"/>
              <a:ext cx="3524250" cy="408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>
              <p:custDataLst>
                <p:tags r:id="rId1"/>
              </p:custDataLst>
            </p:nvPr>
          </p:nvSpPr>
          <p:spPr>
            <a:xfrm>
              <a:off x="5433822" y="5509736"/>
              <a:ext cx="34815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92934"/>
                  </a:solidFill>
                </a:rPr>
                <a:t>GSM </a:t>
              </a:r>
              <a:r>
                <a:rPr lang="en-US" sz="1200" dirty="0">
                  <a:solidFill>
                    <a:srgbClr val="292934"/>
                  </a:solidFill>
                </a:rPr>
                <a:t>Coverage in India </a:t>
              </a:r>
              <a:endParaRPr lang="en-US" sz="1200" dirty="0" smtClean="0">
                <a:solidFill>
                  <a:srgbClr val="292934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292934"/>
                  </a:solidFill>
                </a:rPr>
                <a:t>(</a:t>
              </a:r>
              <a:r>
                <a:rPr lang="en-US" sz="1200" dirty="0">
                  <a:solidFill>
                    <a:srgbClr val="292934"/>
                  </a:solidFill>
                </a:rPr>
                <a:t>taken from GSM </a:t>
              </a:r>
              <a:r>
                <a:rPr lang="en-US" sz="1200" dirty="0" smtClean="0">
                  <a:solidFill>
                    <a:srgbClr val="292934"/>
                  </a:solidFill>
                </a:rPr>
                <a:t>World Coverage </a:t>
              </a:r>
              <a:r>
                <a:rPr lang="en-US" sz="1200" dirty="0">
                  <a:solidFill>
                    <a:srgbClr val="292934"/>
                  </a:solidFill>
                </a:rPr>
                <a:t>2009)</a:t>
              </a:r>
            </a:p>
            <a:p>
              <a:endParaRPr lang="en-US" dirty="0">
                <a:solidFill>
                  <a:srgbClr val="292934"/>
                </a:solidFill>
              </a:endParaRPr>
            </a:p>
          </p:txBody>
        </p:sp>
      </p:grpSp>
      <p:pic>
        <p:nvPicPr>
          <p:cNvPr id="1026" name="Picture 2" descr="C:\Users\Anish\Desktop\Mobile cover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09801"/>
            <a:ext cx="4297950" cy="4553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GSM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0687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</a:t>
            </a:r>
            <a:r>
              <a:rPr lang="en-US" dirty="0"/>
              <a:t>General Information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GSM Communication</a:t>
            </a:r>
            <a:endParaRPr lang="en-US" sz="4400" dirty="0"/>
          </a:p>
        </p:txBody>
      </p:sp>
      <p:pic>
        <p:nvPicPr>
          <p:cNvPr id="8194" name="Picture 2" descr="C:\Users\Anish\Desktop\Selected fotos\GSM\SAM_1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64" y="1186446"/>
            <a:ext cx="2272145" cy="4209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ish\Desktop\Selected fotos\GSM\SAM_1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6" y="3613737"/>
            <a:ext cx="229297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6813" y="2214428"/>
            <a:ext cx="24710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99"/>
                </a:solidFill>
                <a:latin typeface="Verdana" pitchFamily="34" charset="0"/>
                <a:ea typeface="SimSun" pitchFamily="2" charset="-122"/>
              </a:rPr>
              <a:t>Mobile Service Provider Tower</a:t>
            </a:r>
            <a:endParaRPr lang="en-US" dirty="0"/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V="1">
            <a:off x="2362200" y="2537593"/>
            <a:ext cx="1114613" cy="1076144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5947869" y="2537593"/>
            <a:ext cx="1595931" cy="89140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10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573" y="1452428"/>
            <a:ext cx="2730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56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GSM - GPRS </a:t>
            </a:r>
            <a:r>
              <a:rPr lang="en-US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No Master control Room or ground station needed </a:t>
            </a:r>
          </a:p>
          <a:p>
            <a:pPr algn="ctr"/>
            <a:r>
              <a:rPr lang="en-US" b="1" dirty="0" smtClean="0"/>
              <a:t>Cloud </a:t>
            </a:r>
            <a:r>
              <a:rPr lang="en-US" b="1" dirty="0"/>
              <a:t>based computing and data is made available on web </a:t>
            </a:r>
            <a:endParaRPr lang="en-US" sz="4000" b="1" dirty="0"/>
          </a:p>
          <a:p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59687" y="3962400"/>
            <a:ext cx="6136513" cy="2604294"/>
            <a:chOff x="816" y="1728"/>
            <a:chExt cx="4800" cy="2064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" y="1776"/>
              <a:ext cx="129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2" y="1728"/>
              <a:ext cx="1824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1824"/>
              <a:ext cx="168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6360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GSM/GPRS – Reception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ish\Desktop\Mah Data\GSM sc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GSM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9562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Advantages/Disadvantages of GSM/GPRS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93A299"/>
              </a:buClr>
              <a:buFont typeface="Arial" pitchFamily="34" charset="0"/>
              <a:buChar char="•"/>
            </a:pPr>
            <a:r>
              <a:rPr lang="en-US" sz="3300" dirty="0">
                <a:solidFill>
                  <a:srgbClr val="292934"/>
                </a:solidFill>
              </a:rPr>
              <a:t>Advantages</a:t>
            </a:r>
          </a:p>
          <a:p>
            <a:pPr lvl="1">
              <a:buClr>
                <a:srgbClr val="AD8F67"/>
              </a:buClr>
              <a:buFont typeface="Arial" pitchFamily="34" charset="0"/>
              <a:buChar char="•"/>
            </a:pPr>
            <a:r>
              <a:rPr lang="en-US" sz="3300" dirty="0">
                <a:solidFill>
                  <a:srgbClr val="292934"/>
                </a:solidFill>
              </a:rPr>
              <a:t>Coverage widely available in India</a:t>
            </a:r>
          </a:p>
          <a:p>
            <a:pPr lvl="1">
              <a:buClr>
                <a:srgbClr val="AD8F67"/>
              </a:buClr>
              <a:buFont typeface="Arial" pitchFamily="34" charset="0"/>
              <a:buChar char="•"/>
            </a:pPr>
            <a:r>
              <a:rPr lang="en-US" sz="3300" dirty="0">
                <a:solidFill>
                  <a:srgbClr val="292934"/>
                </a:solidFill>
              </a:rPr>
              <a:t>Quickest technology to implement, requiring only a service </a:t>
            </a:r>
            <a:r>
              <a:rPr lang="en-US" sz="3300" dirty="0" smtClean="0">
                <a:solidFill>
                  <a:srgbClr val="292934"/>
                </a:solidFill>
              </a:rPr>
              <a:t>from </a:t>
            </a:r>
            <a:r>
              <a:rPr lang="en-US" sz="3300" dirty="0">
                <a:solidFill>
                  <a:srgbClr val="292934"/>
                </a:solidFill>
              </a:rPr>
              <a:t>mobile network provider</a:t>
            </a:r>
          </a:p>
          <a:p>
            <a:pPr lvl="1">
              <a:buClr>
                <a:srgbClr val="AD8F67"/>
              </a:buClr>
              <a:buFont typeface="Arial" pitchFamily="34" charset="0"/>
              <a:buChar char="•"/>
            </a:pPr>
            <a:r>
              <a:rPr lang="en-US" sz="3300" dirty="0">
                <a:solidFill>
                  <a:srgbClr val="292934"/>
                </a:solidFill>
              </a:rPr>
              <a:t>Relatively inexpensive</a:t>
            </a:r>
          </a:p>
          <a:p>
            <a:pPr>
              <a:buClr>
                <a:srgbClr val="93A299"/>
              </a:buClr>
              <a:buFont typeface="Arial" pitchFamily="34" charset="0"/>
              <a:buChar char="•"/>
            </a:pPr>
            <a:r>
              <a:rPr lang="en-US" sz="3300" dirty="0">
                <a:solidFill>
                  <a:srgbClr val="292934"/>
                </a:solidFill>
              </a:rPr>
              <a:t>Disadvantages</a:t>
            </a:r>
          </a:p>
          <a:p>
            <a:pPr lvl="1">
              <a:buClr>
                <a:srgbClr val="AD8F67"/>
              </a:buClr>
              <a:buFont typeface="Arial" pitchFamily="34" charset="0"/>
              <a:buChar char="•"/>
            </a:pPr>
            <a:r>
              <a:rPr lang="en-US" sz="3300" dirty="0">
                <a:solidFill>
                  <a:srgbClr val="292934"/>
                </a:solidFill>
              </a:rPr>
              <a:t>Unreliable for public safety requirements such as flood warning and emergency management  (Mobile network is a “best effort” technology)</a:t>
            </a:r>
          </a:p>
          <a:p>
            <a:pPr lvl="2">
              <a:buClr>
                <a:srgbClr val="726056"/>
              </a:buClr>
              <a:buFont typeface="Arial" pitchFamily="34" charset="0"/>
              <a:buChar char="•"/>
            </a:pPr>
            <a:r>
              <a:rPr lang="en-US" sz="3300" dirty="0">
                <a:solidFill>
                  <a:srgbClr val="292934"/>
                </a:solidFill>
              </a:rPr>
              <a:t>Likelihood is great that the GSM/GPRS bandwidth could be consumed by the public during public emergency. </a:t>
            </a:r>
            <a:endParaRPr lang="en-US" sz="3300" dirty="0" smtClean="0">
              <a:solidFill>
                <a:srgbClr val="292934"/>
              </a:solidFill>
            </a:endParaRPr>
          </a:p>
          <a:p>
            <a:pPr lvl="2">
              <a:buClr>
                <a:srgbClr val="726056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rgbClr val="292934"/>
                </a:solidFill>
              </a:rPr>
              <a:t>Can </a:t>
            </a:r>
            <a:r>
              <a:rPr lang="en-US" sz="3100" dirty="0">
                <a:solidFill>
                  <a:srgbClr val="292934"/>
                </a:solidFill>
              </a:rPr>
              <a:t>have high latency, especially Text </a:t>
            </a:r>
            <a:r>
              <a:rPr lang="en-US" sz="3100" dirty="0" smtClean="0">
                <a:solidFill>
                  <a:srgbClr val="292934"/>
                </a:solidFill>
              </a:rPr>
              <a:t>Messaging</a:t>
            </a:r>
            <a:endParaRPr lang="en-US" sz="3300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27720" y="3277624"/>
            <a:ext cx="625788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GSM Communication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0278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3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1327</TotalTime>
  <Words>2072</Words>
  <Application>Microsoft Office PowerPoint</Application>
  <PresentationFormat>On-screen Show (4:3)</PresentationFormat>
  <Paragraphs>293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Solstice</vt:lpstr>
      <vt:lpstr>Photo Editor Photo</vt:lpstr>
      <vt:lpstr>Hydrological Information System</vt:lpstr>
      <vt:lpstr>Module Contents</vt:lpstr>
      <vt:lpstr>Telemetry</vt:lpstr>
      <vt:lpstr>GSM/GPRS</vt:lpstr>
      <vt:lpstr>GSM/GPRS General Information</vt:lpstr>
      <vt:lpstr>GSM General Information</vt:lpstr>
      <vt:lpstr>GSM - GPRS General Information</vt:lpstr>
      <vt:lpstr>GSM/GPRS – Reception Window</vt:lpstr>
      <vt:lpstr>Advantages/Disadvantages of GSM/GPRS</vt:lpstr>
      <vt:lpstr>Satellite-based solutions: INSAT</vt:lpstr>
      <vt:lpstr>Satellite-based solutions: INSAT</vt:lpstr>
      <vt:lpstr>Satellite-based solutions: INSAT</vt:lpstr>
      <vt:lpstr>Advantages/Disadvantages of INSAT</vt:lpstr>
      <vt:lpstr>Satellite-based solutions: VSAT</vt:lpstr>
      <vt:lpstr>Satellite-based solutions: VSAT</vt:lpstr>
      <vt:lpstr>Satellite-based solutions: VSAT</vt:lpstr>
      <vt:lpstr> VSAT – Closer Look</vt:lpstr>
      <vt:lpstr>VSAT – Reception Window</vt:lpstr>
      <vt:lpstr>VSAT Power Consumption</vt:lpstr>
      <vt:lpstr>Advantages/Disadvantages of VSAT</vt:lpstr>
      <vt:lpstr>Factors in Deciding a Best Fit in Data Communication</vt:lpstr>
      <vt:lpstr>Telemetry - Comparison</vt:lpstr>
      <vt:lpstr>Earth Receive Station (ERS)</vt:lpstr>
      <vt:lpstr>Typical Data Receive System</vt:lpstr>
      <vt:lpstr>INSAT Transmitter</vt:lpstr>
      <vt:lpstr>VSAT Transceiver</vt:lpstr>
      <vt:lpstr>GSM/GPRS Transmitter</vt:lpstr>
      <vt:lpstr>ERS General Requirements</vt:lpstr>
      <vt:lpstr>ERS Server General Requirements</vt:lpstr>
      <vt:lpstr>ERS Server Software General Requirements</vt:lpstr>
      <vt:lpstr>INSAT ERS</vt:lpstr>
      <vt:lpstr>INSAT ERS Continued</vt:lpstr>
      <vt:lpstr>VSAT Earth Station Specification</vt:lpstr>
      <vt:lpstr>GSM/GPRS Earth Station Specification</vt:lpstr>
      <vt:lpstr>Sensor Communication Challenges</vt:lpstr>
      <vt:lpstr>Sensor Communication Challenges</vt:lpstr>
      <vt:lpstr>Solution ? Radio Pair</vt:lpstr>
      <vt:lpstr>Wireless Sensor Communication</vt:lpstr>
      <vt:lpstr>Advanced Sensor Communications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akbansal</cp:lastModifiedBy>
  <cp:revision>126</cp:revision>
  <dcterms:created xsi:type="dcterms:W3CDTF">2015-03-25T10:10:33Z</dcterms:created>
  <dcterms:modified xsi:type="dcterms:W3CDTF">2016-05-17T16:11:14Z</dcterms:modified>
</cp:coreProperties>
</file>